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E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9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576E9E-7B91-418D-836C-CA4D139ECD3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1778B0-7E47-43AB-8D69-8C4591885A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EA0D9A5-8257-408D-8783-6FF7950F10A1}"/>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550CF174-5151-426D-84C3-7991C6C0563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83FDCAD-7E99-4F41-9378-654D6AFE7914}"/>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70667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7BD5F5-829C-48D2-A049-80F99A9F381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6326799-6F3A-4F94-9B9D-0333F9F28490}"/>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56B2CE6-80FA-41EA-BC0F-1F5EBD1D72AB}"/>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B6961799-5835-402B-979F-1968349F3E7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5872E6F-F2D5-412F-8AEB-94070AE1883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422128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9B9F7BF-4C3D-43A4-A047-5BA01DCFEE5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582C517-64FC-438D-A938-DEED9A74D9E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D58102-D677-4639-B576-296B121D8829}"/>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8C9EE609-B1B2-4BA5-8405-5C0540CCF1C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352DB89-08C0-4289-A87E-BDC530838F6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27028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8BF9B9-71E0-42B9-BD97-C296E70289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68550B7-4402-4E30-8987-81F57569AC3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A6982E7-9968-43C2-B249-015F8369890B}"/>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5D906AD0-352E-45A8-9462-BD548510A1F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3398161-3027-4457-AC6E-4C3B43A72793}"/>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32111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00F174-5668-4A4C-BC53-3199A678E1B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D32264F-3862-42E1-BE1B-BD44C62161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7AA53787-746C-41A9-ACBC-98789ADFEC05}"/>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2E1A0C2F-DA05-4C13-A828-FE13C91CB51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90A16F2-800C-4B25-998D-CCFDC8F687A1}"/>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26376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58DA7-7507-41D1-91EC-D940568F07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D3A324D-3288-4DD8-9667-F47572352FA5}"/>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2CE630F7-E6C6-4E50-B6F7-283E269AEDAD}"/>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88CB8B3A-B44C-432C-8258-63E242279F89}"/>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6" name="Marcador de pie de página 5">
            <a:extLst>
              <a:ext uri="{FF2B5EF4-FFF2-40B4-BE49-F238E27FC236}">
                <a16:creationId xmlns:a16="http://schemas.microsoft.com/office/drawing/2014/main" id="{A26D1380-599E-453A-9450-6209A04E1CA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100A431-B34D-4486-91DB-5BE3CF2D57D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619000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B2A6D-3D31-4006-8C8B-B01093E9EB1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28A8EBA-9D1A-46D0-AE32-4504EE94E5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5DF1F9D8-3D9B-4CE1-AFE2-761E03BB78E5}"/>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4D445CDE-F521-4CC5-9BF6-E0EA1013F9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A6856C1D-1641-4BFC-BB7E-155185ECD5C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8F238299-96D3-44E3-AC8F-86CFCDA9D979}"/>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8" name="Marcador de pie de página 7">
            <a:extLst>
              <a:ext uri="{FF2B5EF4-FFF2-40B4-BE49-F238E27FC236}">
                <a16:creationId xmlns:a16="http://schemas.microsoft.com/office/drawing/2014/main" id="{8743292F-BB5C-43F3-96DC-0F9A9BCF4A0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7DD3EC7-F083-4862-B704-30183AECB3C9}"/>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20334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8FFE98-CA48-4F16-AC7A-E38CCC3F3AF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53FA41F-3F7D-40AA-BDA3-45B1B2140952}"/>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4" name="Marcador de pie de página 3">
            <a:extLst>
              <a:ext uri="{FF2B5EF4-FFF2-40B4-BE49-F238E27FC236}">
                <a16:creationId xmlns:a16="http://schemas.microsoft.com/office/drawing/2014/main" id="{F997A859-6975-4878-A335-8E219F2F262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ADE3371-5AD9-4EB9-8C3B-6277B71A205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769075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0D4A755-BDAF-4930-8E10-E2EECF754E01}"/>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3" name="Marcador de pie de página 2">
            <a:extLst>
              <a:ext uri="{FF2B5EF4-FFF2-40B4-BE49-F238E27FC236}">
                <a16:creationId xmlns:a16="http://schemas.microsoft.com/office/drawing/2014/main" id="{B0240B06-9E19-46DE-8E6E-500EC63EDA4F}"/>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50754C0-103D-4901-B54A-8068CE9E106E}"/>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403915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20BA6-C385-4EF8-AF6F-8084E6F9405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1FC0CCF-C810-4B01-9CB0-AD7B7C76EE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8A28A9-EC56-4E7C-88DB-01CD88197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50E75CEE-EA50-41BD-9CCE-A29118D13BC7}"/>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6" name="Marcador de pie de página 5">
            <a:extLst>
              <a:ext uri="{FF2B5EF4-FFF2-40B4-BE49-F238E27FC236}">
                <a16:creationId xmlns:a16="http://schemas.microsoft.com/office/drawing/2014/main" id="{00747CDC-37F5-4D75-B3C5-C39D22046C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67AD4E8-18BA-44E8-A8B9-5D857C9D7E42}"/>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180651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D51277-4922-46C4-9705-D4DDA28E600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BDF06D16-CC2C-417C-ABEC-7E3FB9B190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66D3D2A-50CA-450D-A63C-F756C32CBB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A10C656-3826-4F3E-BBC6-4AAC17C26227}"/>
              </a:ext>
            </a:extLst>
          </p:cNvPr>
          <p:cNvSpPr>
            <a:spLocks noGrp="1"/>
          </p:cNvSpPr>
          <p:nvPr>
            <p:ph type="dt" sz="half" idx="10"/>
          </p:nvPr>
        </p:nvSpPr>
        <p:spPr/>
        <p:txBody>
          <a:bodyPr/>
          <a:lstStyle/>
          <a:p>
            <a:fld id="{189256BF-3271-46A5-8D0E-82E0BAF706EB}" type="datetimeFigureOut">
              <a:rPr lang="es-MX" smtClean="0"/>
              <a:t>04/03/2025</a:t>
            </a:fld>
            <a:endParaRPr lang="es-MX"/>
          </a:p>
        </p:txBody>
      </p:sp>
      <p:sp>
        <p:nvSpPr>
          <p:cNvPr id="6" name="Marcador de pie de página 5">
            <a:extLst>
              <a:ext uri="{FF2B5EF4-FFF2-40B4-BE49-F238E27FC236}">
                <a16:creationId xmlns:a16="http://schemas.microsoft.com/office/drawing/2014/main" id="{F011A243-CB64-4F04-AB7F-8F96580B036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89303E8-64BE-4FBA-89E2-17CC5984D98F}"/>
              </a:ext>
            </a:extLst>
          </p:cNvPr>
          <p:cNvSpPr>
            <a:spLocks noGrp="1"/>
          </p:cNvSpPr>
          <p:nvPr>
            <p:ph type="sldNum" sz="quarter" idx="12"/>
          </p:nvPr>
        </p:nvSpPr>
        <p:spPr/>
        <p:txBody>
          <a:bodyPr/>
          <a:lstStyle/>
          <a:p>
            <a:fld id="{6856D5A9-CE9B-4942-863F-9894C440CC7D}" type="slidenum">
              <a:rPr lang="es-MX" smtClean="0"/>
              <a:t>‹Nº›</a:t>
            </a:fld>
            <a:endParaRPr lang="es-MX"/>
          </a:p>
        </p:txBody>
      </p:sp>
    </p:spTree>
    <p:extLst>
      <p:ext uri="{BB962C8B-B14F-4D97-AF65-F5344CB8AC3E}">
        <p14:creationId xmlns:p14="http://schemas.microsoft.com/office/powerpoint/2010/main" val="345015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35BA781-9139-47B5-AAC1-2CDEEA161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FCAB033-FE5B-48BA-9C74-8A379C8985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C1BF29-A315-4DB1-82AC-42B6325264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256BF-3271-46A5-8D0E-82E0BAF706EB}" type="datetimeFigureOut">
              <a:rPr lang="es-MX" smtClean="0"/>
              <a:t>04/03/2025</a:t>
            </a:fld>
            <a:endParaRPr lang="es-MX"/>
          </a:p>
        </p:txBody>
      </p:sp>
      <p:sp>
        <p:nvSpPr>
          <p:cNvPr id="5" name="Marcador de pie de página 4">
            <a:extLst>
              <a:ext uri="{FF2B5EF4-FFF2-40B4-BE49-F238E27FC236}">
                <a16:creationId xmlns:a16="http://schemas.microsoft.com/office/drawing/2014/main" id="{238C413F-99AF-4D86-AF22-40CF7FAE1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DF20FDA-008C-42FB-B5A5-5F7AC12630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D5A9-CE9B-4942-863F-9894C440CC7D}" type="slidenum">
              <a:rPr lang="es-MX" smtClean="0"/>
              <a:t>‹Nº›</a:t>
            </a:fld>
            <a:endParaRPr lang="es-MX"/>
          </a:p>
        </p:txBody>
      </p:sp>
    </p:spTree>
    <p:extLst>
      <p:ext uri="{BB962C8B-B14F-4D97-AF65-F5344CB8AC3E}">
        <p14:creationId xmlns:p14="http://schemas.microsoft.com/office/powerpoint/2010/main" val="587268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DCF4FF-5A61-4994-B56B-E96B1C1909A3}"/>
              </a:ext>
            </a:extLst>
          </p:cNvPr>
          <p:cNvSpPr>
            <a:spLocks noGrp="1"/>
          </p:cNvSpPr>
          <p:nvPr>
            <p:ph type="ctrTitle"/>
          </p:nvPr>
        </p:nvSpPr>
        <p:spPr>
          <a:xfrm>
            <a:off x="378653" y="671418"/>
            <a:ext cx="4654809" cy="837821"/>
          </a:xfrm>
        </p:spPr>
        <p:txBody>
          <a:bodyPr>
            <a:normAutofit/>
          </a:bodyPr>
          <a:lstStyle/>
          <a:p>
            <a:r>
              <a:rPr lang="es-MX" sz="4400" dirty="0">
                <a:solidFill>
                  <a:srgbClr val="8E5E97"/>
                </a:solidFill>
                <a:latin typeface="Arial Rounded MT Bold" panose="020F0704030504030204" pitchFamily="34" charset="0"/>
              </a:rPr>
              <a:t>Nota informativa</a:t>
            </a:r>
          </a:p>
        </p:txBody>
      </p:sp>
      <p:sp>
        <p:nvSpPr>
          <p:cNvPr id="3" name="Subtítulo 2">
            <a:extLst>
              <a:ext uri="{FF2B5EF4-FFF2-40B4-BE49-F238E27FC236}">
                <a16:creationId xmlns:a16="http://schemas.microsoft.com/office/drawing/2014/main" id="{E4A0E1BB-03A2-44AA-A652-2AF1AA20A819}"/>
              </a:ext>
            </a:extLst>
          </p:cNvPr>
          <p:cNvSpPr>
            <a:spLocks noGrp="1"/>
          </p:cNvSpPr>
          <p:nvPr>
            <p:ph type="subTitle" idx="1"/>
          </p:nvPr>
        </p:nvSpPr>
        <p:spPr>
          <a:xfrm>
            <a:off x="517327" y="1877481"/>
            <a:ext cx="6969369" cy="4778241"/>
          </a:xfrm>
        </p:spPr>
        <p:txBody>
          <a:bodyPr>
            <a:normAutofit fontScale="92500" lnSpcReduction="10000"/>
          </a:bodyPr>
          <a:lstStyle/>
          <a:p>
            <a:pPr marL="180000" algn="just">
              <a:lnSpc>
                <a:spcPct val="200000"/>
              </a:lnSpc>
              <a:spcBef>
                <a:spcPts val="600"/>
              </a:spcBef>
              <a:spcAft>
                <a:spcPts val="600"/>
              </a:spcAft>
              <a:tabLst>
                <a:tab pos="72000" algn="l"/>
              </a:tabLst>
            </a:pPr>
            <a:r>
              <a:rPr lang="es-MX" dirty="0"/>
              <a:t>De conformidad con la normativa aplicable al Instituto Nacional Electoral, los Organismos Públicos Electorales, se regirán por el sistema pensionario establecido en la Constitución Política de los Estados Unidos Mexicanos en el artículo 123, apartado A, teniendo como sistema de pensiones el proporcionado por el Instituto Mexicano del Seguro Social.</a:t>
            </a:r>
          </a:p>
          <a:p>
            <a:pPr marL="180000" algn="just">
              <a:lnSpc>
                <a:spcPct val="200000"/>
              </a:lnSpc>
              <a:spcBef>
                <a:spcPts val="600"/>
              </a:spcBef>
              <a:spcAft>
                <a:spcPts val="600"/>
              </a:spcAft>
              <a:tabLst>
                <a:tab pos="72000" algn="l"/>
              </a:tabLst>
            </a:pPr>
            <a:endParaRPr lang="es-MX" dirty="0"/>
          </a:p>
          <a:p>
            <a:pPr algn="just">
              <a:lnSpc>
                <a:spcPct val="150000"/>
              </a:lnSpc>
            </a:pPr>
            <a:endParaRPr lang="es-MX" dirty="0">
              <a:solidFill>
                <a:schemeClr val="bg2">
                  <a:lumMod val="25000"/>
                </a:schemeClr>
              </a:solidFill>
            </a:endParaRPr>
          </a:p>
        </p:txBody>
      </p:sp>
      <p:pic>
        <p:nvPicPr>
          <p:cNvPr id="5" name="Imagen 4">
            <a:extLst>
              <a:ext uri="{FF2B5EF4-FFF2-40B4-BE49-F238E27FC236}">
                <a16:creationId xmlns:a16="http://schemas.microsoft.com/office/drawing/2014/main" id="{1555309F-3BC4-4CA1-BAE6-D79DF562B6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49507" y="395066"/>
            <a:ext cx="2563840" cy="883340"/>
          </a:xfrm>
          <a:prstGeom prst="rect">
            <a:avLst/>
          </a:prstGeom>
        </p:spPr>
      </p:pic>
      <p:sp>
        <p:nvSpPr>
          <p:cNvPr id="6" name="Rectángulo 5">
            <a:extLst>
              <a:ext uri="{FF2B5EF4-FFF2-40B4-BE49-F238E27FC236}">
                <a16:creationId xmlns:a16="http://schemas.microsoft.com/office/drawing/2014/main" id="{98361A71-1A2D-4334-ACE6-36E4D4A3AEC1}"/>
              </a:ext>
            </a:extLst>
          </p:cNvPr>
          <p:cNvSpPr/>
          <p:nvPr/>
        </p:nvSpPr>
        <p:spPr>
          <a:xfrm>
            <a:off x="8439765" y="4226845"/>
            <a:ext cx="3459055" cy="1569660"/>
          </a:xfrm>
          <a:prstGeom prst="rect">
            <a:avLst/>
          </a:prstGeom>
          <a:noFill/>
        </p:spPr>
        <p:txBody>
          <a:bodyPr wrap="square" lIns="91440" tIns="45720" rIns="91440" bIns="4572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400" dirty="0">
                <a:ln w="0"/>
                <a:solidFill>
                  <a:schemeClr val="bg1"/>
                </a:solidFill>
                <a:latin typeface="Arial Rounded MT Bold" panose="020F0704030504030204" pitchFamily="34" charset="0"/>
                <a:cs typeface="Calibri" panose="020F0502020204030204" pitchFamily="34" charset="0"/>
              </a:rPr>
              <a:t>Art. 21, </a:t>
            </a:r>
            <a:r>
              <a:rPr lang="es-ES" sz="2400" dirty="0" err="1">
                <a:ln w="0"/>
                <a:solidFill>
                  <a:schemeClr val="bg1"/>
                </a:solidFill>
                <a:latin typeface="Arial Rounded MT Bold" panose="020F0704030504030204" pitchFamily="34" charset="0"/>
                <a:cs typeface="Calibri" panose="020F0502020204030204" pitchFamily="34" charset="0"/>
              </a:rPr>
              <a:t>fracc.</a:t>
            </a:r>
            <a:r>
              <a:rPr lang="es-ES" sz="2400" dirty="0">
                <a:ln w="0"/>
                <a:solidFill>
                  <a:schemeClr val="bg1"/>
                </a:solidFill>
                <a:latin typeface="Arial Rounded MT Bold" panose="020F0704030504030204" pitchFamily="34" charset="0"/>
                <a:cs typeface="Calibri" panose="020F0502020204030204" pitchFamily="34" charset="0"/>
              </a:rPr>
              <a:t> XXXIX.</a:t>
            </a:r>
          </a:p>
          <a:p>
            <a:pPr algn="ctr"/>
            <a:r>
              <a:rPr lang="es-MX" sz="2400" dirty="0">
                <a:solidFill>
                  <a:schemeClr val="bg1"/>
                </a:solidFill>
                <a:latin typeface="Arial Rounded MT Bold" panose="020F0704030504030204" pitchFamily="34" charset="0"/>
              </a:rPr>
              <a:t>Sistema de pensiones.</a:t>
            </a:r>
            <a:endParaRPr lang="es-MX" sz="1400" dirty="0">
              <a:solidFill>
                <a:schemeClr val="bg1"/>
              </a:solidFill>
              <a:latin typeface="Arial Rounded MT Bold" panose="020F0704030504030204" pitchFamily="34" charset="0"/>
            </a:endParaRPr>
          </a:p>
          <a:p>
            <a:pPr algn="ctr"/>
            <a:endParaRPr lang="es-ES" sz="2400" b="1" dirty="0">
              <a:ln w="0"/>
              <a:solidFill>
                <a:schemeClr val="bg1"/>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DCE05AF6-5B47-4132-A83C-D83B9863912B}"/>
              </a:ext>
            </a:extLst>
          </p:cNvPr>
          <p:cNvSpPr/>
          <p:nvPr/>
        </p:nvSpPr>
        <p:spPr>
          <a:xfrm>
            <a:off x="8444345" y="3814855"/>
            <a:ext cx="3459056" cy="2393640"/>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4" name="Grupo 3">
            <a:extLst>
              <a:ext uri="{FF2B5EF4-FFF2-40B4-BE49-F238E27FC236}">
                <a16:creationId xmlns:a16="http://schemas.microsoft.com/office/drawing/2014/main" id="{7463B287-8E62-1E44-1ABA-9ACDCDE83F5F}"/>
              </a:ext>
            </a:extLst>
          </p:cNvPr>
          <p:cNvGrpSpPr/>
          <p:nvPr/>
        </p:nvGrpSpPr>
        <p:grpSpPr>
          <a:xfrm>
            <a:off x="5227668" y="329371"/>
            <a:ext cx="2687561" cy="1521913"/>
            <a:chOff x="5515535" y="242034"/>
            <a:chExt cx="2687561" cy="1521913"/>
          </a:xfrm>
        </p:grpSpPr>
        <p:sp>
          <p:nvSpPr>
            <p:cNvPr id="11" name="Rectángulo 10">
              <a:extLst>
                <a:ext uri="{FF2B5EF4-FFF2-40B4-BE49-F238E27FC236}">
                  <a16:creationId xmlns:a16="http://schemas.microsoft.com/office/drawing/2014/main" id="{9C27397F-B495-AEF1-784C-1D560D8D2D5A}"/>
                </a:ext>
              </a:extLst>
            </p:cNvPr>
            <p:cNvSpPr/>
            <p:nvPr/>
          </p:nvSpPr>
          <p:spPr>
            <a:xfrm>
              <a:off x="5515535" y="242034"/>
              <a:ext cx="2371162" cy="430887"/>
            </a:xfrm>
            <a:prstGeom prst="rect">
              <a:avLst/>
            </a:prstGeom>
          </p:spPr>
          <p:txBody>
            <a:bodyPr wrap="none">
              <a:spAutoFit/>
            </a:bodyPr>
            <a:lstStyle/>
            <a:p>
              <a:r>
                <a:rPr lang="es-MX" sz="1100" dirty="0">
                  <a:solidFill>
                    <a:schemeClr val="tx1">
                      <a:lumMod val="50000"/>
                      <a:lumOff val="50000"/>
                    </a:schemeClr>
                  </a:solidFill>
                </a:rPr>
                <a:t>Fecha de actualización y/o validación: </a:t>
              </a:r>
            </a:p>
            <a:p>
              <a:r>
                <a:rPr lang="es-MX" sz="1100" b="1" dirty="0">
                  <a:solidFill>
                    <a:srgbClr val="8E5D95"/>
                  </a:solidFill>
                </a:rPr>
                <a:t>28 de febrero de 2025</a:t>
              </a:r>
            </a:p>
          </p:txBody>
        </p:sp>
        <p:sp>
          <p:nvSpPr>
            <p:cNvPr id="12" name="Rectángulo 11">
              <a:extLst>
                <a:ext uri="{FF2B5EF4-FFF2-40B4-BE49-F238E27FC236}">
                  <a16:creationId xmlns:a16="http://schemas.microsoft.com/office/drawing/2014/main" id="{3380B936-C363-453E-666B-14A1C7D80010}"/>
                </a:ext>
              </a:extLst>
            </p:cNvPr>
            <p:cNvSpPr/>
            <p:nvPr/>
          </p:nvSpPr>
          <p:spPr>
            <a:xfrm>
              <a:off x="5515535" y="994506"/>
              <a:ext cx="2687561" cy="769441"/>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sz="1100" dirty="0">
                  <a:solidFill>
                    <a:schemeClr val="tx1">
                      <a:lumMod val="50000"/>
                      <a:lumOff val="50000"/>
                    </a:schemeClr>
                  </a:solidFill>
                </a:rPr>
                <a:t>Responsable de generar la información:</a:t>
              </a:r>
            </a:p>
            <a:p>
              <a:r>
                <a:rPr lang="es-MX" sz="1100" b="1" dirty="0">
                  <a:solidFill>
                    <a:srgbClr val="8E5D95"/>
                  </a:solidFill>
                </a:rPr>
                <a:t>C.P. Aída Leticia De la Garza Muñoz  </a:t>
              </a:r>
            </a:p>
            <a:p>
              <a:r>
                <a:rPr lang="es-MX" sz="1100" dirty="0">
                  <a:solidFill>
                    <a:schemeClr val="bg2">
                      <a:lumMod val="50000"/>
                    </a:schemeClr>
                  </a:solidFill>
                </a:rPr>
                <a:t>Directora Ejecutiva de Administración</a:t>
              </a:r>
              <a:endParaRPr lang="es-MX" sz="1100" dirty="0">
                <a:solidFill>
                  <a:schemeClr val="tx1">
                    <a:lumMod val="50000"/>
                    <a:lumOff val="50000"/>
                  </a:schemeClr>
                </a:solidFill>
              </a:endParaRPr>
            </a:p>
            <a:p>
              <a:endParaRPr lang="es-MX" sz="1100" dirty="0">
                <a:solidFill>
                  <a:schemeClr val="tx1">
                    <a:lumMod val="50000"/>
                    <a:lumOff val="50000"/>
                  </a:schemeClr>
                </a:solidFill>
              </a:endParaRPr>
            </a:p>
          </p:txBody>
        </p:sp>
        <p:sp>
          <p:nvSpPr>
            <p:cNvPr id="13" name="Rectángulo 12">
              <a:extLst>
                <a:ext uri="{FF2B5EF4-FFF2-40B4-BE49-F238E27FC236}">
                  <a16:creationId xmlns:a16="http://schemas.microsoft.com/office/drawing/2014/main" id="{9604EB43-D0A0-6C68-1DE1-A96C5A31CD12}"/>
                </a:ext>
              </a:extLst>
            </p:cNvPr>
            <p:cNvSpPr/>
            <p:nvPr/>
          </p:nvSpPr>
          <p:spPr>
            <a:xfrm>
              <a:off x="5515535" y="589077"/>
              <a:ext cx="1930465"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28 de febrero de 2025</a:t>
              </a:r>
              <a:endParaRPr lang="es-MX" sz="1200" b="1" dirty="0">
                <a:solidFill>
                  <a:srgbClr val="8E5D95"/>
                </a:solidFill>
              </a:endParaRPr>
            </a:p>
          </p:txBody>
        </p:sp>
      </p:grpSp>
    </p:spTree>
    <p:extLst>
      <p:ext uri="{BB962C8B-B14F-4D97-AF65-F5344CB8AC3E}">
        <p14:creationId xmlns:p14="http://schemas.microsoft.com/office/powerpoint/2010/main" val="2990493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114</Words>
  <Application>Microsoft Office PowerPoint</Application>
  <PresentationFormat>Panorámica</PresentationFormat>
  <Paragraphs>11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 informativa</dc:title>
  <dc:creator>iec</dc:creator>
  <cp:lastModifiedBy>Yolanda Medrano</cp:lastModifiedBy>
  <cp:revision>97</cp:revision>
  <dcterms:created xsi:type="dcterms:W3CDTF">2018-06-12T17:38:37Z</dcterms:created>
  <dcterms:modified xsi:type="dcterms:W3CDTF">2025-03-04T23:58:05Z</dcterms:modified>
</cp:coreProperties>
</file>